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424" r:id="rId3"/>
    <p:sldId id="426" r:id="rId4"/>
    <p:sldId id="435" r:id="rId5"/>
    <p:sldId id="433" r:id="rId6"/>
    <p:sldId id="437" r:id="rId7"/>
    <p:sldId id="438" r:id="rId8"/>
    <p:sldId id="439" r:id="rId9"/>
    <p:sldId id="440" r:id="rId10"/>
    <p:sldId id="353" r:id="rId11"/>
    <p:sldId id="395" r:id="rId12"/>
    <p:sldId id="397" r:id="rId13"/>
    <p:sldId id="441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42" r:id="rId23"/>
    <p:sldId id="409" r:id="rId24"/>
    <p:sldId id="411" r:id="rId25"/>
    <p:sldId id="412" r:id="rId26"/>
    <p:sldId id="432" r:id="rId27"/>
    <p:sldId id="413" r:id="rId28"/>
    <p:sldId id="414" r:id="rId29"/>
    <p:sldId id="415" r:id="rId30"/>
    <p:sldId id="416" r:id="rId31"/>
    <p:sldId id="427" r:id="rId32"/>
    <p:sldId id="445" r:id="rId33"/>
    <p:sldId id="419" r:id="rId34"/>
    <p:sldId id="444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  <p14:sldId id="433"/>
          </p14:sldIdLst>
        </p14:section>
        <p14:section name="Web Basics Module" id="{AECFDD44-C66D-4670-BF03-A942FEC18DB3}">
          <p14:sldIdLst>
            <p14:sldId id="437"/>
            <p14:sldId id="438"/>
            <p14:sldId id="439"/>
            <p14:sldId id="440"/>
          </p14:sldIdLst>
        </p14:section>
        <p14:section name="Course Program" id="{5C3ACF25-2D5D-4556-AA4F-C04EF4F865B4}">
          <p14:sldIdLst>
            <p14:sldId id="353"/>
            <p14:sldId id="395"/>
          </p14:sldIdLst>
        </p14:section>
        <p14:section name="Trainers Team" id="{529C0FC0-85D1-413F-A408-951D1EA61DE8}">
          <p14:sldIdLst>
            <p14:sldId id="397"/>
            <p14:sldId id="441"/>
            <p14:sldId id="401"/>
          </p14:sldIdLst>
        </p14:section>
        <p14:section name="Course Details" id="{EBB723C3-F079-4345-9CE8-2FAAAAE75379}">
          <p14:sldIdLst>
            <p14:sldId id="402"/>
            <p14:sldId id="403"/>
            <p14:sldId id="404"/>
            <p14:sldId id="405"/>
          </p14:sldIdLst>
        </p14:section>
        <p14:section name="Evaluation and Exams" id="{B92E97C3-623B-4CEB-9BA3-A97FAECCCC4F}">
          <p14:sldIdLst>
            <p14:sldId id="406"/>
            <p14:sldId id="407"/>
            <p14:sldId id="408"/>
            <p14:sldId id="442"/>
            <p14:sldId id="409"/>
          </p14:sldIdLst>
        </p14:section>
        <p14:section name="Resources" id="{E1338D06-C096-4564-8C26-0E31F6149CAD}">
          <p14:sldIdLst>
            <p14:sldId id="411"/>
            <p14:sldId id="412"/>
            <p14:sldId id="432"/>
            <p14:sldId id="413"/>
            <p14:sldId id="414"/>
            <p14:sldId id="415"/>
            <p14:sldId id="416"/>
          </p14:sldIdLst>
        </p14:section>
        <p14:section name="Conclusion" id="{668BD41B-DB1B-4096-BB58-0C25E7CEA892}">
          <p14:sldIdLst>
            <p14:sldId id="427"/>
            <p14:sldId id="445"/>
            <p14:sldId id="419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533" autoAdjust="0"/>
  </p:normalViewPr>
  <p:slideViewPr>
    <p:cSldViewPr>
      <p:cViewPr varScale="1">
        <p:scale>
          <a:sx n="83" d="100"/>
          <a:sy n="83" d="100"/>
        </p:scale>
        <p:origin x="44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29-Mar-17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3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42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412" y="4953000"/>
            <a:ext cx="10668002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0412" y="5754968"/>
            <a:ext cx="10668002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846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" TargetMode="External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e.b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dev.bg/" TargetMode="External"/><Relationship Id="rId2" Type="http://schemas.openxmlformats.org/officeDocument/2006/relationships/hyperlink" Target="http://techfest.softuni.b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urselab.net/" TargetMode="External"/><Relationship Id="rId5" Type="http://schemas.openxmlformats.org/officeDocument/2006/relationships/hyperlink" Target="https://zaednovchas.bg/" TargetMode="External"/><Relationship Id="rId4" Type="http://schemas.openxmlformats.org/officeDocument/2006/relationships/hyperlink" Target="http://www.introprogramming.info/" TargetMode="External"/><Relationship Id="rId9" Type="http://schemas.openxmlformats.org/officeDocument/2006/relationships/hyperlink" Target="http://2doit.co/agil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1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ordpress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102/wordpress-basics" TargetMode="Externa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softuni.web.basics.jan.2017/" TargetMode="External"/><Relationship Id="rId2" Type="http://schemas.openxmlformats.org/officeDocument/2006/relationships/hyperlink" Target="https://www.facebook.com/groups/softuni.web.basics.jan.201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wordpress" TargetMode="External"/><Relationship Id="rId2" Type="http://schemas.openxmlformats.org/officeDocument/2006/relationships/hyperlink" Target="https://blog.udemy.com/wordpress-tutor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hyperlink" Target="https://www.smashingmagazine.com/2016/02/beginners-guide-creating-wordpress-websit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://freesubdomain.org/" TargetMode="External"/><Relationship Id="rId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apachefriends.org/" TargetMode="External"/><Relationship Id="rId4" Type="http://schemas.openxmlformats.org/officeDocument/2006/relationships/hyperlink" Target="https://www.000webhos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ordpress-basics" TargetMode="External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9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1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630409"/>
            <a:ext cx="7382341" cy="1513246"/>
          </a:xfrm>
        </p:spPr>
        <p:txBody>
          <a:bodyPr>
            <a:normAutofit/>
          </a:bodyPr>
          <a:lstStyle/>
          <a:p>
            <a:r>
              <a:rPr lang="en-US" dirty="0"/>
              <a:t>WordPress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041499"/>
            <a:ext cx="7382341" cy="7017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2242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05367" y="3925700"/>
            <a:ext cx="16160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WordPress</a:t>
            </a:r>
          </a:p>
        </p:txBody>
      </p:sp>
      <p:pic>
        <p:nvPicPr>
          <p:cNvPr id="2052" name="Picture 4" descr="Свързано изображени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96" y="3352800"/>
            <a:ext cx="4677029" cy="2751194"/>
          </a:xfrm>
          <a:prstGeom prst="roundRect">
            <a:avLst>
              <a:gd name="adj" fmla="val 96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168" y="1650414"/>
            <a:ext cx="2505673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WordPress Intro: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Installation</a:t>
            </a:r>
            <a:r>
              <a:rPr lang="en-US" dirty="0"/>
              <a:t>, Domains, Hosting, Edit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Themes</a:t>
            </a:r>
            <a:r>
              <a:rPr lang="en-US" dirty="0"/>
              <a:t>, Visual Editors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/>
              <a:t> – Forms, Galleries, Forums, eCommerce,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 WP Theme </a:t>
            </a:r>
            <a:r>
              <a:rPr lang="en-US" dirty="0"/>
              <a:t>with PHP and HTML+CSS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Workshop</a:t>
            </a:r>
            <a:r>
              <a:rPr lang="en-US" dirty="0"/>
              <a:t>: Building a Real Life WP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Consulting Day </a:t>
            </a:r>
            <a:r>
              <a:rPr lang="en-US" dirty="0"/>
              <a:t>– Students Get Help with Their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Defenses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WordPress Basics – 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as software developer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295399"/>
            <a:ext cx="3581400" cy="378832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874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/>
              <a:t>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Top students from </a:t>
            </a:r>
            <a:r>
              <a:rPr lang="en-US" noProof="1"/>
              <a:t>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050059"/>
            <a:ext cx="3367200" cy="1921741"/>
          </a:xfrm>
          <a:prstGeom prst="rect">
            <a:avLst/>
          </a:prstGeom>
          <a:ln>
            <a:solidFill>
              <a:srgbClr val="64B0F0">
                <a:alpha val="4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WordPress Basics: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en-US" dirty="0"/>
              <a:t> hours (onsite +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10-20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Schedule: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29 Mar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29 Apr 2017</a:t>
            </a:r>
          </a:p>
          <a:p>
            <a:pPr>
              <a:lnSpc>
                <a:spcPct val="110000"/>
              </a:lnSpc>
            </a:pPr>
            <a:r>
              <a:rPr lang="en-US" dirty="0"/>
              <a:t>Project Defenses date: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 May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Web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</a:t>
            </a:r>
            <a:r>
              <a:rPr lang="en-US" dirty="0"/>
              <a:t> is the world's #1 CMS (content management system)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WP powers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27%</a:t>
            </a:r>
            <a:r>
              <a:rPr lang="en-US" dirty="0"/>
              <a:t> of all Web sites</a:t>
            </a:r>
            <a:r>
              <a:rPr lang="bg-BG" dirty="0"/>
              <a:t> </a:t>
            </a:r>
            <a:r>
              <a:rPr lang="en-US" dirty="0"/>
              <a:t>in Internet (March 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70+ millions web sites run WordPress (March 2017)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https://trends.builtwith.com/cms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</a:t>
            </a:r>
            <a:r>
              <a:rPr lang="en-US" dirty="0"/>
              <a:t>, open source software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WordPress Foundation: </a:t>
            </a:r>
            <a:r>
              <a:rPr lang="en-US" dirty="0">
                <a:hlinkClick r:id="rId3"/>
              </a:rPr>
              <a:t>https://wordpress.org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Easy to use / customize / add functionalities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Thousands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plugins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WordPress?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273" y="3886200"/>
            <a:ext cx="2311139" cy="23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648200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4312"/>
            <a:ext cx="7185872" cy="820600"/>
          </a:xfrm>
        </p:spPr>
        <p:txBody>
          <a:bodyPr/>
          <a:lstStyle/>
          <a:p>
            <a:r>
              <a:rPr lang="en-US" dirty="0"/>
              <a:t>WordPress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13224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project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Homework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Scoring System for the "Web Fundamentals"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98" y="4296680"/>
            <a:ext cx="3485214" cy="1951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198" y="1359844"/>
            <a:ext cx="3485214" cy="2471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05236" y="4296397"/>
            <a:ext cx="3556559" cy="19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Web Basics Module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Basics</a:t>
            </a:r>
            <a:br>
              <a:rPr lang="en-US" dirty="0"/>
            </a:b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2" y="1231496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621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810" y="3954409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Build a modern WordPress Web Site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Live project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 the Web</a:t>
            </a:r>
            <a:r>
              <a:rPr lang="bg-BG" dirty="0"/>
              <a:t> @ </a:t>
            </a:r>
            <a:r>
              <a:rPr lang="en-US" dirty="0"/>
              <a:t>custom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Modern responsive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</a:t>
            </a:r>
          </a:p>
          <a:p>
            <a:pPr marL="1081088" lvl="2" indent="-398463"/>
            <a:r>
              <a:rPr lang="en-US" dirty="0"/>
              <a:t>Custom theme is also allowed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Meaningful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dirty="0"/>
              <a:t> +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081088" lvl="2" indent="-398463"/>
            <a:r>
              <a:rPr lang="en-US" dirty="0"/>
              <a:t>Well organized navigation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Correct use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Basics Practical Project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SoftUni Tech Fest – </a:t>
            </a:r>
            <a:r>
              <a:rPr lang="en-US" dirty="0">
                <a:hlinkClick r:id="rId2"/>
              </a:rPr>
              <a:t>http://techfest.softuni.bg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Nakov's</a:t>
            </a:r>
            <a:r>
              <a:rPr lang="en-US" dirty="0"/>
              <a:t> Blog – </a:t>
            </a:r>
            <a:r>
              <a:rPr lang="en-US" dirty="0">
                <a:hlinkClick r:id="rId3"/>
              </a:rPr>
              <a:t>http://www.nakov.com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Intro Programming Books – </a:t>
            </a:r>
            <a:r>
              <a:rPr lang="en-US" dirty="0">
                <a:hlinkClick r:id="rId4"/>
              </a:rPr>
              <a:t>http://www.introprogramming.info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Together in Class – </a:t>
            </a:r>
            <a:r>
              <a:rPr lang="en-US" dirty="0">
                <a:hlinkClick r:id="rId5"/>
              </a:rPr>
              <a:t>https://zaednovchas.bg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noProof="1"/>
              <a:t>CourseLab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http://courselab.net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DEV.BG – </a:t>
            </a:r>
            <a:r>
              <a:rPr lang="en-US" dirty="0">
                <a:hlinkClick r:id="rId7"/>
              </a:rPr>
              <a:t>http://dev.bg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Association of Software </a:t>
            </a:r>
            <a:r>
              <a:rPr lang="en-US" dirty="0" err="1"/>
              <a:t>EngineersSE</a:t>
            </a:r>
            <a:r>
              <a:rPr lang="en-US" dirty="0"/>
              <a:t> – </a:t>
            </a:r>
            <a:r>
              <a:rPr lang="en-US" dirty="0">
                <a:hlinkClick r:id="rId8"/>
              </a:rPr>
              <a:t>http://www.ase.bg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2DoIT Conference – </a:t>
            </a:r>
            <a:r>
              <a:rPr lang="en-US" dirty="0">
                <a:hlinkClick r:id="rId9"/>
              </a:rPr>
              <a:t>http://2doit.co/agile/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Practical Projects</a:t>
            </a:r>
          </a:p>
        </p:txBody>
      </p:sp>
    </p:spTree>
    <p:extLst>
      <p:ext uri="{BB962C8B-B14F-4D97-AF65-F5344CB8AC3E}">
        <p14:creationId xmlns:p14="http://schemas.microsoft.com/office/powerpoint/2010/main" val="275559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WordPress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practice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  <a:p>
            <a:r>
              <a:rPr lang="en-US" dirty="0"/>
              <a:t>Submission are accepted through: </a:t>
            </a:r>
            <a:r>
              <a:rPr lang="en-US" dirty="0">
                <a:hlinkClick r:id="rId2"/>
              </a:rPr>
              <a:t>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7723" y="3750479"/>
            <a:ext cx="2633089" cy="2633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Резултат с изображение за themeforest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7" y="2514600"/>
            <a:ext cx="2324100" cy="929638"/>
          </a:xfrm>
          <a:prstGeom prst="roundRect">
            <a:avLst>
              <a:gd name="adj" fmla="val 6970"/>
            </a:avLst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2216" y="1257300"/>
            <a:ext cx="2324100" cy="952500"/>
          </a:xfrm>
          <a:prstGeom prst="roundRect">
            <a:avLst>
              <a:gd name="adj" fmla="val 6970"/>
            </a:avLst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course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Join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65212" y="1924966"/>
            <a:ext cx="8991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https://softuni.bg/courses/wordpress-basics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065212" y="5627710"/>
            <a:ext cx="10058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https://softuni.bg/forum/categories/102/wordpress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Group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1217612" y="1989910"/>
            <a:ext cx="9753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facebook.com/groups/softuni.web.basics.jan.2017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161144"/>
            <a:ext cx="10363200" cy="314687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799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3200" noProof="1"/>
              <a:t>Udemy</a:t>
            </a:r>
            <a:r>
              <a:rPr lang="en-US" sz="3200" dirty="0"/>
              <a:t> WordPress Tutorial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2"/>
              </a:rPr>
              <a:t>https://blog.udemy.com/wordpress-tutorial/</a:t>
            </a:r>
            <a:endParaRPr lang="en-US" sz="3000" dirty="0"/>
          </a:p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3200" dirty="0"/>
              <a:t>WP Course @ Tutorials Point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3"/>
              </a:rPr>
              <a:t>https://www.tutorialspoint.com/wordpress</a:t>
            </a:r>
            <a:endParaRPr lang="en-US" dirty="0"/>
          </a:p>
          <a:p>
            <a:pPr>
              <a:lnSpc>
                <a:spcPct val="115000"/>
              </a:lnSpc>
              <a:spcBef>
                <a:spcPts val="1800"/>
              </a:spcBef>
            </a:pPr>
            <a:r>
              <a:rPr lang="en-US" dirty="0"/>
              <a:t>Smashing Magazine WP Tutorial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4"/>
              </a:rPr>
              <a:t>https://www.smashingmagazine.com/2016/02/beginners-guide-creating-wordpress-website/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Tutorials</a:t>
            </a:r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207" y="1183778"/>
            <a:ext cx="2914650" cy="34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3276600"/>
            <a:ext cx="5715000" cy="2971800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recommend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dirty="0"/>
              <a:t> to run a local WordPress instance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We recommend purchasing your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hosting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Or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 hosting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</a:t>
            </a:r>
            <a:r>
              <a:rPr lang="en-US" dirty="0"/>
              <a:t>(for educational purposes only)</a:t>
            </a:r>
          </a:p>
          <a:p>
            <a:pPr lvl="1"/>
            <a:r>
              <a:rPr lang="en-US" dirty="0">
                <a:hlinkClick r:id="rId3"/>
              </a:rPr>
              <a:t>http://freesubdomain.org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https://www.000webhost.com</a:t>
            </a:r>
            <a:r>
              <a:rPr lang="en-US" dirty="0"/>
              <a:t>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Software</a:t>
            </a:r>
            <a:endParaRPr lang="en-US" dirty="0"/>
          </a:p>
        </p:txBody>
      </p:sp>
      <p:pic>
        <p:nvPicPr>
          <p:cNvPr id="2050" name="Picture 2" descr="Резултат с изображение за xampp logo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5" y="1919173"/>
            <a:ext cx="4571998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400" y="4094016"/>
            <a:ext cx="7690847" cy="9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#wp-softuni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"WordPress Basics"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Creating</a:t>
            </a:r>
            <a:r>
              <a:rPr lang="bg-BG" sz="3000" dirty="0"/>
              <a:t> </a:t>
            </a:r>
            <a:r>
              <a:rPr lang="en-US" sz="3000" dirty="0"/>
              <a:t>modern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WordPress Web Sites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WP installation, domains, hosting, creating</a:t>
            </a:r>
            <a:br>
              <a:rPr lang="en-US" sz="3000" dirty="0"/>
            </a:br>
            <a:r>
              <a:rPr lang="en-US" sz="3000" dirty="0"/>
              <a:t>content, WP themes, WP plugins, custom themes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Build your own WordPress Web site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tutorials,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484" y="1395187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47012" y="4452301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WordPress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Basics – Course Introduction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520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3" y="3433592"/>
            <a:ext cx="6302818" cy="2205208"/>
          </a:xfrm>
          <a:prstGeom prst="roundRect">
            <a:avLst>
              <a:gd name="adj" fmla="val 558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612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412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7001" y="5677327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426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73698"/>
            <a:ext cx="8938472" cy="820600"/>
          </a:xfrm>
        </p:spPr>
        <p:txBody>
          <a:bodyPr/>
          <a:lstStyle/>
          <a:p>
            <a:r>
              <a:rPr lang="en-US" dirty="0"/>
              <a:t>Web Basics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Web Front-End Basics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63" y="932718"/>
            <a:ext cx="6778499" cy="34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front-end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Fundamentals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+ CSS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HTML, document structure, CSS, selectors, rules, presentation and positioning, landing pages, forms, responsive design, transitions, animations, practical exam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Basics</a:t>
            </a:r>
          </a:p>
          <a:p>
            <a:pPr lvl="1"/>
            <a:r>
              <a:rPr lang="en-US" dirty="0"/>
              <a:t>CMS systems, WordPress, hosting, install and configure, create / edit content, themes, plugins, custom themes, practical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Basics: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65813" y="2876044"/>
            <a:ext cx="366393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WordPress Basics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final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29-March-2017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7-May-2017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7652" y="2876046"/>
            <a:ext cx="5212080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Fundamentals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(HTML &amp; CSS)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25-</a:t>
            </a:r>
            <a:r>
              <a:rPr lang="en-US" sz="1800" dirty="0"/>
              <a:t>Jan-2017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26-March-2017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26360" y="2876044"/>
            <a:ext cx="1497252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Basics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Second week of May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25-Jan-2017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0491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6356" y="1990563"/>
            <a:ext cx="11221462" cy="532600"/>
            <a:chOff x="-153988" y="1990563"/>
            <a:chExt cx="11221462" cy="532600"/>
          </a:xfrm>
        </p:grpSpPr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-153988" y="2249541"/>
              <a:ext cx="1122146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9042" y="19905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30322" y="19978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18920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490186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838996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790338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103812" y="2123713"/>
              <a:ext cx="0" cy="266300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4013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36336" y="19978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937619" y="20052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230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696200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996351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10297336" y="21310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6144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088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3412" y="19978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-38532" y="2119884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700277" y="1504890"/>
            <a:ext cx="1793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29-March-2017</a:t>
            </a:r>
          </a:p>
        </p:txBody>
      </p: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5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2597961" y="4464526"/>
            <a:ext cx="1773379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https://softuni.bg/trainings/courses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Bent 24"/>
          <p:cNvSpPr/>
          <p:nvPr/>
        </p:nvSpPr>
        <p:spPr>
          <a:xfrm>
            <a:off x="2603933" y="1538572"/>
            <a:ext cx="1767407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3982608" y="31933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rrow: Right 39"/>
          <p:cNvSpPr/>
          <p:nvPr/>
        </p:nvSpPr>
        <p:spPr>
          <a:xfrm rot="1386174">
            <a:off x="4009261" y="397798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https://softuni.bg/curriculum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468" y="2506333"/>
            <a:ext cx="2390622" cy="2475533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7798" y="3099185"/>
            <a:ext cx="2125962" cy="806724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7799" y="4019165"/>
            <a:ext cx="2125962" cy="825542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</p:txBody>
      </p:sp>
      <p:sp>
        <p:nvSpPr>
          <p:cNvPr id="44" name="Arrow: Bent 27"/>
          <p:cNvSpPr/>
          <p:nvPr/>
        </p:nvSpPr>
        <p:spPr>
          <a:xfrm flipV="1">
            <a:off x="684919" y="2210216"/>
            <a:ext cx="723626" cy="1770151"/>
          </a:xfrm>
          <a:prstGeom prst="bentArrow">
            <a:avLst>
              <a:gd name="adj1" fmla="val 21646"/>
              <a:gd name="adj2" fmla="val 33078"/>
              <a:gd name="adj3" fmla="val 39879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7268" y="12954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57268" y="25826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9250" y="38699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57268" y="51248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42996" y="3924091"/>
            <a:ext cx="161284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41177" y="12954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46041" y="25826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0041" y="12954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0041" y="25826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29250" y="5124824"/>
            <a:ext cx="149925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5698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Arrow: Right 56"/>
          <p:cNvSpPr/>
          <p:nvPr/>
        </p:nvSpPr>
        <p:spPr>
          <a:xfrm>
            <a:off x="7222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Arrow: Right 57"/>
          <p:cNvSpPr/>
          <p:nvPr/>
        </p:nvSpPr>
        <p:spPr>
          <a:xfrm>
            <a:off x="5698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Arrow: Right 58"/>
          <p:cNvSpPr/>
          <p:nvPr/>
        </p:nvSpPr>
        <p:spPr>
          <a:xfrm>
            <a:off x="7222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Arrow: Right 59"/>
          <p:cNvSpPr/>
          <p:nvPr/>
        </p:nvSpPr>
        <p:spPr>
          <a:xfrm>
            <a:off x="6185204" y="42139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Arrow: Right 60"/>
          <p:cNvSpPr/>
          <p:nvPr/>
        </p:nvSpPr>
        <p:spPr>
          <a:xfrm>
            <a:off x="6185204" y="54715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42996" y="51248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8423204" y="54687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rrow: Right 32"/>
          <p:cNvSpPr/>
          <p:nvPr/>
        </p:nvSpPr>
        <p:spPr>
          <a:xfrm>
            <a:off x="8413476" y="4197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6996" y="38699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270241" y="12954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88222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270241" y="25899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8822277" y="29330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18041" y="1290105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10297785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18041" y="2589966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71" name="Arrow: Right 70"/>
          <p:cNvSpPr/>
          <p:nvPr/>
        </p:nvSpPr>
        <p:spPr>
          <a:xfrm>
            <a:off x="10297785" y="293836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468" y="1219200"/>
            <a:ext cx="2255493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7" grpId="0" animBg="1"/>
      <p:bldP spid="6" grpId="0" animBg="1"/>
      <p:bldP spid="38" grpId="0" animBg="1"/>
      <p:bldP spid="44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1" grpId="0" animBg="1"/>
      <p:bldP spid="42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WordPress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81" y="92768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81" y="1974486"/>
            <a:ext cx="1518831" cy="17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1194</Words>
  <Application>Microsoft Office PowerPoint</Application>
  <PresentationFormat>Custom</PresentationFormat>
  <Paragraphs>270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WordPress Basics</vt:lpstr>
      <vt:lpstr>Table of Contents</vt:lpstr>
      <vt:lpstr>Have a Question?</vt:lpstr>
      <vt:lpstr>SoftUni Diamond Partners</vt:lpstr>
      <vt:lpstr>Web Basics Module @ SoftUni</vt:lpstr>
      <vt:lpstr>Web Basics: Module Goals</vt:lpstr>
      <vt:lpstr>Web Basics Module at SoftUni – Timeline</vt:lpstr>
      <vt:lpstr>Professions @ SoftUni</vt:lpstr>
      <vt:lpstr>WordPress Basics</vt:lpstr>
      <vt:lpstr>WordPress Basics – Course Topics</vt:lpstr>
      <vt:lpstr>The Trainers Team</vt:lpstr>
      <vt:lpstr>Trainers Team</vt:lpstr>
      <vt:lpstr>Teaching Assistants</vt:lpstr>
      <vt:lpstr>WordPress Basics: More Details </vt:lpstr>
      <vt:lpstr>Training Duration – Web Fundamentals</vt:lpstr>
      <vt:lpstr>Why WordPress?</vt:lpstr>
      <vt:lpstr>Why English?</vt:lpstr>
      <vt:lpstr>WordPress Basics</vt:lpstr>
      <vt:lpstr>Scoring System for the "Web Fundamentals"</vt:lpstr>
      <vt:lpstr>WordPress Basics Practical Project</vt:lpstr>
      <vt:lpstr>Sample Practical Projects</vt:lpstr>
      <vt:lpstr>Homework Assignments</vt:lpstr>
      <vt:lpstr>Resources</vt:lpstr>
      <vt:lpstr>Course Web Site &amp; Forums</vt:lpstr>
      <vt:lpstr>Facebook Group</vt:lpstr>
      <vt:lpstr>Slides and Videos</vt:lpstr>
      <vt:lpstr>WordPress Tutorials</vt:lpstr>
      <vt:lpstr>Software University Learning System (SULS)</vt:lpstr>
      <vt:lpstr>Recommended Software</vt:lpstr>
      <vt:lpstr>Summary</vt:lpstr>
      <vt:lpstr>WordPress Basics – Course Introduction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Basics: Course Introduction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Svetlin Nakov</cp:lastModifiedBy>
  <cp:revision>39</cp:revision>
  <dcterms:created xsi:type="dcterms:W3CDTF">2014-01-02T17:00:34Z</dcterms:created>
  <dcterms:modified xsi:type="dcterms:W3CDTF">2017-03-29T13:40:43Z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